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4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5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8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9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3"/>
  </p:notesMasterIdLst>
  <p:sldIdLst>
    <p:sldId id="278" r:id="rId2"/>
    <p:sldId id="284" r:id="rId3"/>
    <p:sldId id="285" r:id="rId4"/>
    <p:sldId id="279" r:id="rId5"/>
    <p:sldId id="280" r:id="rId6"/>
    <p:sldId id="282" r:id="rId7"/>
    <p:sldId id="287" r:id="rId8"/>
    <p:sldId id="288" r:id="rId9"/>
    <p:sldId id="281" r:id="rId10"/>
    <p:sldId id="286" r:id="rId11"/>
    <p:sldId id="283" r:id="rId1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1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A710477-40B6-4267-994C-AEA6E4EDE3D9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21B4459-B302-446C-9A66-D4A0114E955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437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Publications et </a:t>
            </a:r>
            <a:r>
              <a:rPr lang="en-CA" dirty="0" err="1" smtClean="0"/>
              <a:t>médias</a:t>
            </a:r>
            <a:endParaRPr lang="en-CA" dirty="0" smtClean="0"/>
          </a:p>
          <a:p>
            <a:r>
              <a:rPr lang="en-CA" dirty="0" smtClean="0"/>
              <a:t>Lois et </a:t>
            </a:r>
            <a:r>
              <a:rPr lang="en-CA" dirty="0" err="1" smtClean="0"/>
              <a:t>règlement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1351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613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415-A86A-4784-9365-E580E7D497CB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8311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AA0C6B-6991-4092-8CDC-A8BC6F301522}" type="datetimeFigureOut">
              <a:rPr lang="fr-CA" smtClean="0"/>
              <a:t>30-06-2016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7E9CD3-31FE-4013-9108-151CB5531D2A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3" Type="http://schemas.openxmlformats.org/officeDocument/2006/relationships/tags" Target="../tags/tag6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10" Type="http://schemas.openxmlformats.org/officeDocument/2006/relationships/image" Target="../media/image5.jpeg"/><Relationship Id="rId4" Type="http://schemas.openxmlformats.org/officeDocument/2006/relationships/tags" Target="../tags/tag62.xml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image" Target="../media/image5.jpeg"/><Relationship Id="rId5" Type="http://schemas.openxmlformats.org/officeDocument/2006/relationships/tags" Target="../tags/tag69.xml"/><Relationship Id="rId10" Type="http://schemas.openxmlformats.org/officeDocument/2006/relationships/image" Target="../media/image4.png"/><Relationship Id="rId4" Type="http://schemas.openxmlformats.org/officeDocument/2006/relationships/tags" Target="../tags/tag68.xml"/><Relationship Id="rId9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10" Type="http://schemas.openxmlformats.org/officeDocument/2006/relationships/image" Target="../media/image3.emf"/><Relationship Id="rId4" Type="http://schemas.openxmlformats.org/officeDocument/2006/relationships/tags" Target="../tags/tag8.xml"/><Relationship Id="rId9" Type="http://schemas.openxmlformats.org/officeDocument/2006/relationships/hyperlink" Target="http://www.opiq.qc.ca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image" Target="../media/image3.emf"/><Relationship Id="rId4" Type="http://schemas.openxmlformats.org/officeDocument/2006/relationships/tags" Target="../tags/tag14.xml"/><Relationship Id="rId9" Type="http://schemas.openxmlformats.org/officeDocument/2006/relationships/hyperlink" Target="mailto:info@opiq.qc.c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5.jpeg"/><Relationship Id="rId5" Type="http://schemas.openxmlformats.org/officeDocument/2006/relationships/tags" Target="../tags/tag21.xml"/><Relationship Id="rId10" Type="http://schemas.openxmlformats.org/officeDocument/2006/relationships/image" Target="../media/image4.png"/><Relationship Id="rId4" Type="http://schemas.openxmlformats.org/officeDocument/2006/relationships/tags" Target="../tags/tag20.xml"/><Relationship Id="rId9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image" Target="../media/image5.jpeg"/><Relationship Id="rId5" Type="http://schemas.openxmlformats.org/officeDocument/2006/relationships/tags" Target="../tags/tag28.xml"/><Relationship Id="rId10" Type="http://schemas.openxmlformats.org/officeDocument/2006/relationships/image" Target="../media/image4.png"/><Relationship Id="rId4" Type="http://schemas.openxmlformats.org/officeDocument/2006/relationships/tags" Target="../tags/tag27.xml"/><Relationship Id="rId9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5.jpeg"/><Relationship Id="rId5" Type="http://schemas.openxmlformats.org/officeDocument/2006/relationships/tags" Target="../tags/tag35.xml"/><Relationship Id="rId10" Type="http://schemas.openxmlformats.org/officeDocument/2006/relationships/image" Target="../media/image4.png"/><Relationship Id="rId4" Type="http://schemas.openxmlformats.org/officeDocument/2006/relationships/tags" Target="../tags/tag34.xml"/><Relationship Id="rId9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image" Target="../media/image5.jpeg"/><Relationship Id="rId5" Type="http://schemas.openxmlformats.org/officeDocument/2006/relationships/tags" Target="../tags/tag42.xml"/><Relationship Id="rId10" Type="http://schemas.openxmlformats.org/officeDocument/2006/relationships/image" Target="../media/image4.png"/><Relationship Id="rId4" Type="http://schemas.openxmlformats.org/officeDocument/2006/relationships/tags" Target="../tags/tag41.xml"/><Relationship Id="rId9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image" Target="../media/image5.jpeg"/><Relationship Id="rId5" Type="http://schemas.openxmlformats.org/officeDocument/2006/relationships/tags" Target="../tags/tag49.xml"/><Relationship Id="rId10" Type="http://schemas.openxmlformats.org/officeDocument/2006/relationships/image" Target="../media/image4.png"/><Relationship Id="rId4" Type="http://schemas.openxmlformats.org/officeDocument/2006/relationships/tags" Target="../tags/tag48.xml"/><Relationship Id="rId9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image" Target="../media/image5.jpeg"/><Relationship Id="rId5" Type="http://schemas.openxmlformats.org/officeDocument/2006/relationships/tags" Target="../tags/tag56.xml"/><Relationship Id="rId10" Type="http://schemas.openxmlformats.org/officeDocument/2006/relationships/image" Target="../media/image4.png"/><Relationship Id="rId4" Type="http://schemas.openxmlformats.org/officeDocument/2006/relationships/tags" Target="../tags/tag55.xml"/><Relationship Id="rId9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21"/>
          <a:stretch/>
        </p:blipFill>
        <p:spPr>
          <a:xfrm>
            <a:off x="2566220" y="260648"/>
            <a:ext cx="6110236" cy="108012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87"/>
          <a:stretch/>
        </p:blipFill>
        <p:spPr>
          <a:xfrm>
            <a:off x="395536" y="260648"/>
            <a:ext cx="2170683" cy="108012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69160"/>
            <a:ext cx="1231160" cy="116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-104500" y="3342060"/>
            <a:ext cx="9144000" cy="1527100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tx1"/>
                </a:solidFill>
                <a:effectLst/>
                <a:latin typeface="+mn-lt"/>
              </a:rPr>
              <a:t>3.2</a:t>
            </a:r>
            <a:r>
              <a:rPr lang="fr-FR" sz="4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4000" b="1" dirty="0" smtClean="0">
                <a:solidFill>
                  <a:srgbClr val="92D050"/>
                </a:solidFill>
                <a:effectLst/>
                <a:latin typeface="+mn-lt"/>
              </a:rPr>
              <a:t>Activités de formation                     NON reconnues</a:t>
            </a:r>
            <a:br>
              <a:rPr lang="fr-FR" sz="4000" b="1" dirty="0" smtClean="0">
                <a:solidFill>
                  <a:srgbClr val="92D050"/>
                </a:solidFill>
                <a:effectLst/>
                <a:latin typeface="+mn-lt"/>
              </a:rPr>
            </a:br>
            <a:r>
              <a:rPr lang="fr-FR" sz="4000" dirty="0">
                <a:solidFill>
                  <a:srgbClr val="92D050"/>
                </a:solidFill>
                <a:effectLst/>
                <a:latin typeface="+mn-lt"/>
              </a:rPr>
              <a:t/>
            </a:r>
            <a:br>
              <a:rPr lang="fr-FR" sz="4000" dirty="0">
                <a:solidFill>
                  <a:srgbClr val="92D050"/>
                </a:solidFill>
                <a:effectLst/>
                <a:latin typeface="+mn-lt"/>
              </a:rPr>
            </a:br>
            <a:r>
              <a:rPr lang="fr-FR" sz="4000" dirty="0">
                <a:solidFill>
                  <a:srgbClr val="FF0000"/>
                </a:solidFill>
                <a:effectLst/>
              </a:rPr>
              <a:t>(</a:t>
            </a:r>
            <a:r>
              <a:rPr lang="fr-FR" sz="4000" dirty="0" smtClean="0">
                <a:solidFill>
                  <a:srgbClr val="FF0000"/>
                </a:solidFill>
                <a:effectLst/>
              </a:rPr>
              <a:t>Révision </a:t>
            </a:r>
            <a:r>
              <a:rPr lang="fr-FR" sz="4000" dirty="0">
                <a:solidFill>
                  <a:srgbClr val="FF0000"/>
                </a:solidFill>
                <a:effectLst/>
              </a:rPr>
              <a:t>juin 2016</a:t>
            </a:r>
            <a:r>
              <a:rPr lang="fr-FR" sz="4000" dirty="0" smtClean="0">
                <a:solidFill>
                  <a:srgbClr val="FF0000"/>
                </a:solidFill>
                <a:effectLst/>
              </a:rPr>
              <a:t>)</a:t>
            </a:r>
            <a:endParaRPr lang="fr-FR" sz="4000" b="1" dirty="0">
              <a:solidFill>
                <a:srgbClr val="92D05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598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251520" y="1700808"/>
            <a:ext cx="8712968" cy="3024336"/>
          </a:xfrm>
        </p:spPr>
        <p:txBody>
          <a:bodyPr>
            <a:noAutofit/>
          </a:bodyPr>
          <a:lstStyle/>
          <a:p>
            <a:pPr marL="457200" lvl="1" indent="0">
              <a:spcAft>
                <a:spcPts val="1200"/>
              </a:spcAft>
              <a:buNone/>
            </a:pPr>
            <a:r>
              <a:rPr lang="fr-FR" sz="2000" dirty="0">
                <a:cs typeface="Times New Roman" panose="02020603050405020304" pitchFamily="18" charset="0"/>
              </a:rPr>
              <a:t>Sont exclues </a:t>
            </a:r>
            <a:r>
              <a:rPr lang="fr-FR" sz="2000" dirty="0" smtClean="0">
                <a:cs typeface="Times New Roman" panose="02020603050405020304" pitchFamily="18" charset="0"/>
              </a:rPr>
              <a:t>d’emblée </a:t>
            </a:r>
            <a:r>
              <a:rPr lang="fr-FR" sz="2000" dirty="0" smtClean="0">
                <a:cs typeface="Times New Roman" panose="02020603050405020304" pitchFamily="18" charset="0"/>
              </a:rPr>
              <a:t>:</a:t>
            </a:r>
            <a:endParaRPr lang="fr-FR" sz="200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cs typeface="Times New Roman" panose="02020603050405020304" pitchFamily="18" charset="0"/>
              </a:rPr>
              <a:t>Pour l’inhalothérapeute qui accompagne, encadre ou supervise un stagiaire/étudiant en médecine ou autre profession en santé (</a:t>
            </a: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excluant l’inhalothérapie</a:t>
            </a:r>
            <a:r>
              <a:rPr lang="fr-FR" sz="2000" dirty="0" smtClean="0">
                <a:cs typeface="Times New Roman" panose="02020603050405020304" pitchFamily="18" charset="0"/>
              </a:rPr>
              <a:t>)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627063" lvl="1" indent="0">
              <a:buNone/>
            </a:pPr>
            <a:endParaRPr lang="fr-FR" sz="20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27063" lvl="1" indent="0">
              <a:buNone/>
            </a:pP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NOTE: Voir la 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capsule d’information </a:t>
            </a:r>
            <a:r>
              <a:rPr lang="fr-FR" sz="2000" dirty="0" smtClean="0">
                <a:solidFill>
                  <a:srgbClr val="FF0000"/>
                </a:solidFill>
              </a:rPr>
              <a:t>3.1 Activités de formation reconnues</a:t>
            </a:r>
            <a:r>
              <a:rPr lang="fr-FR" sz="2000" dirty="0" smtClean="0">
                <a:solidFill>
                  <a:srgbClr val="FF0000"/>
                </a:solidFill>
                <a:sym typeface="Wingdings 3"/>
              </a:rPr>
              <a:t> diapositive #19</a:t>
            </a:r>
            <a:endParaRPr lang="fr-FR" sz="2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fr-FR" sz="2000" b="1" dirty="0" smtClean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10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4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r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pic>
        <p:nvPicPr>
          <p:cNvPr id="11" name="Image 10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251520" y="1484784"/>
            <a:ext cx="8712968" cy="3240360"/>
          </a:xfrm>
        </p:spPr>
        <p:txBody>
          <a:bodyPr>
            <a:noAutofit/>
          </a:bodyPr>
          <a:lstStyle/>
          <a:p>
            <a:pPr marL="354013" lvl="1" indent="-265113">
              <a:spcAft>
                <a:spcPts val="1200"/>
              </a:spcAft>
              <a:buNone/>
            </a:pP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Sont exclues d’emblée 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000" dirty="0" smtClean="0">
                <a:cs typeface="Times New Roman" panose="02020603050405020304" pitchFamily="18" charset="0"/>
              </a:rPr>
              <a:t>pour l’enseignant ou le technicien aux travaux pratiques (ou équivalent) exerçant dans une maison d’enseignement (collégial ou universitaire) ET dans le cadre d’un programme de formation initiale (public = étudiant non diplômé) :  </a:t>
            </a: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la préparation et présentation d’un cours qu’il a déjà </a:t>
            </a: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donné</a:t>
            </a:r>
            <a:endParaRPr lang="fr-FR" sz="20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27063" lvl="1" indent="0">
              <a:buNone/>
            </a:pPr>
            <a:endParaRPr lang="fr-FR" sz="20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27063" lvl="1" indent="0">
              <a:buNone/>
            </a:pP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NOTE: Voir la 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capsule d’information </a:t>
            </a:r>
            <a:r>
              <a:rPr lang="fr-FR" sz="2000" dirty="0" smtClean="0">
                <a:solidFill>
                  <a:srgbClr val="FF0000"/>
                </a:solidFill>
              </a:rPr>
              <a:t>3.1 Activités de formation reconnues</a:t>
            </a:r>
            <a:r>
              <a:rPr lang="fr-FR" sz="2000" dirty="0" smtClean="0">
                <a:solidFill>
                  <a:srgbClr val="FF0000"/>
                </a:solidFill>
                <a:sym typeface="Wingdings 3"/>
              </a:rPr>
              <a:t> diapositive #23</a:t>
            </a:r>
            <a:endParaRPr lang="fr-FR" sz="2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fr-FR" sz="2000" b="1" dirty="0" smtClean="0">
              <a:solidFill>
                <a:srgbClr val="33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11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4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à coins arrondis 7"/>
          <p:cNvSpPr/>
          <p:nvPr>
            <p:custDataLst>
              <p:tags r:id="rId5"/>
            </p:custDataLst>
          </p:nvPr>
        </p:nvSpPr>
        <p:spPr>
          <a:xfrm>
            <a:off x="1001117" y="5085184"/>
            <a:ext cx="7819176" cy="1296144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indent="-457200">
              <a:spcAft>
                <a:spcPts val="300"/>
              </a:spcAft>
            </a:pPr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pPr marL="0" lvl="1"/>
            <a:r>
              <a:rPr lang="fr-FR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Pour </a:t>
            </a:r>
            <a:r>
              <a:rPr lang="fr-FR" sz="1400" dirty="0">
                <a:solidFill>
                  <a:schemeClr val="tx1"/>
                </a:solidFill>
                <a:cs typeface="Times New Roman" panose="02020603050405020304" pitchFamily="18" charset="0"/>
              </a:rPr>
              <a:t>l’inhalothérapeute qui donne une formation dans une maison d’enseignement (collège, </a:t>
            </a:r>
            <a:r>
              <a:rPr lang="fr-FR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cégep </a:t>
            </a:r>
            <a:r>
              <a:rPr lang="fr-FR" sz="1400" dirty="0">
                <a:solidFill>
                  <a:schemeClr val="tx1"/>
                </a:solidFill>
                <a:cs typeface="Times New Roman" panose="02020603050405020304" pitchFamily="18" charset="0"/>
              </a:rPr>
              <a:t>ou université</a:t>
            </a:r>
            <a:r>
              <a:rPr lang="fr-FR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), </a:t>
            </a:r>
            <a:r>
              <a:rPr lang="fr-FR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MAIS</a:t>
            </a:r>
            <a:r>
              <a:rPr lang="fr-FR" sz="1400" dirty="0">
                <a:solidFill>
                  <a:srgbClr val="339933"/>
                </a:solidFill>
                <a:cs typeface="Times New Roman" panose="02020603050405020304" pitchFamily="18" charset="0"/>
              </a:rPr>
              <a:t> </a:t>
            </a:r>
            <a:r>
              <a:rPr lang="fr-FR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dans </a:t>
            </a:r>
            <a:r>
              <a:rPr lang="fr-FR" sz="1400" dirty="0">
                <a:solidFill>
                  <a:schemeClr val="tx1"/>
                </a:solidFill>
                <a:cs typeface="Times New Roman" panose="02020603050405020304" pitchFamily="18" charset="0"/>
              </a:rPr>
              <a:t>le cadre </a:t>
            </a:r>
            <a:r>
              <a:rPr lang="fr-FR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de </a:t>
            </a:r>
            <a:r>
              <a:rPr lang="fr-FR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formation continue </a:t>
            </a:r>
            <a:r>
              <a:rPr lang="fr-FR" sz="1400" dirty="0">
                <a:solidFill>
                  <a:schemeClr val="tx1"/>
                </a:solidFill>
                <a:cs typeface="Times New Roman" panose="02020603050405020304" pitchFamily="18" charset="0"/>
              </a:rPr>
              <a:t>(public = diplômé), des heures de formation continue </a:t>
            </a:r>
            <a:r>
              <a:rPr lang="fr-FR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peuvent être </a:t>
            </a:r>
            <a:r>
              <a:rPr lang="fr-FR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comptabilisées.</a:t>
            </a:r>
            <a:endParaRPr lang="fr-FR" sz="14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pic>
        <p:nvPicPr>
          <p:cNvPr id="11" name="Image 10" descr="C:\Users\marise.tetreault\Documents\Pictures\Bibliothèque multimédia Microsoft\Bureau\Exercice 2.png"/>
          <p:cNvPicPr/>
          <p:nvPr>
            <p:custDataLst>
              <p:tags r:id="rId7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4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2</a:t>
            </a:fld>
            <a:endParaRPr lang="fr-CA"/>
          </a:p>
        </p:txBody>
      </p:sp>
      <p:cxnSp>
        <p:nvCxnSpPr>
          <p:cNvPr id="12" name="Connecteur droit 11"/>
          <p:cNvCxnSpPr/>
          <p:nvPr>
            <p:custDataLst>
              <p:tags r:id="rId3"/>
            </p:custDataLst>
          </p:nvPr>
        </p:nvCxnSpPr>
        <p:spPr>
          <a:xfrm>
            <a:off x="611560" y="1556792"/>
            <a:ext cx="806489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>
            <p:custDataLst>
              <p:tags r:id="rId4"/>
            </p:custDataLst>
          </p:nvPr>
        </p:nvSpPr>
        <p:spPr>
          <a:xfrm>
            <a:off x="611560" y="764704"/>
            <a:ext cx="8179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/>
              <a:t>Avant-propos</a:t>
            </a:r>
            <a:endParaRPr lang="fr-CA" sz="3200" b="1" dirty="0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395536" y="1806114"/>
            <a:ext cx="83952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cs typeface="Times New Roman" panose="02020603050405020304" pitchFamily="18" charset="0"/>
              </a:rPr>
              <a:t>Objectif : répondre aux questions les plus fréquentes, et ce, au moment où celles-ci sont d’intérêt pour tous.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 smtClean="0"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Les </a:t>
            </a:r>
            <a:r>
              <a:rPr lang="fr-FR" sz="2400" dirty="0" smtClean="0">
                <a:cs typeface="Times New Roman" panose="02020603050405020304" pitchFamily="18" charset="0"/>
              </a:rPr>
              <a:t>références utilisées sont disponibles au </a:t>
            </a:r>
            <a:r>
              <a:rPr lang="fr-CA" sz="2400" dirty="0" smtClean="0">
                <a:hlinkClick r:id="rId9"/>
              </a:rPr>
              <a:t>www.opiq.qc.ca</a:t>
            </a:r>
            <a:r>
              <a:rPr lang="fr-CA" sz="2400" dirty="0" smtClean="0"/>
              <a:t> </a:t>
            </a:r>
            <a:endParaRPr lang="fr-CA" sz="2400" dirty="0" smtClean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CA" sz="2400" dirty="0" smtClean="0"/>
          </a:p>
          <a:p>
            <a:pPr marL="342900" lvl="1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cs typeface="Times New Roman" panose="02020603050405020304" pitchFamily="18" charset="0"/>
              </a:rPr>
              <a:t>Règlement sur la formation continue obligatoire des membres de l’Ordre professionnel des inhalothérapeutes du Québec </a:t>
            </a:r>
            <a:r>
              <a:rPr lang="fr-FR" sz="2400" b="1" dirty="0">
                <a:cs typeface="Times New Roman" panose="02020603050405020304" pitchFamily="18" charset="0"/>
              </a:rPr>
              <a:t>(</a:t>
            </a:r>
            <a:r>
              <a:rPr lang="fr-FR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2016</a:t>
            </a:r>
            <a:r>
              <a:rPr lang="fr-FR" sz="2400" dirty="0">
                <a:cs typeface="Times New Roman" panose="02020603050405020304" pitchFamily="18" charset="0"/>
              </a:rPr>
              <a:t>)</a:t>
            </a:r>
          </a:p>
          <a:p>
            <a:pPr>
              <a:buClr>
                <a:srgbClr val="0070C0"/>
              </a:buClr>
            </a:pPr>
            <a:endParaRPr lang="fr-FR" sz="2400" dirty="0"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0873"/>
            <a:ext cx="1231160" cy="116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6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3</a:t>
            </a:fld>
            <a:endParaRPr lang="fr-CA"/>
          </a:p>
        </p:txBody>
      </p:sp>
      <p:cxnSp>
        <p:nvCxnSpPr>
          <p:cNvPr id="12" name="Connecteur droit 11"/>
          <p:cNvCxnSpPr/>
          <p:nvPr>
            <p:custDataLst>
              <p:tags r:id="rId3"/>
            </p:custDataLst>
          </p:nvPr>
        </p:nvCxnSpPr>
        <p:spPr>
          <a:xfrm>
            <a:off x="755576" y="1556792"/>
            <a:ext cx="777893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>
            <p:custDataLst>
              <p:tags r:id="rId4"/>
            </p:custDataLst>
          </p:nvPr>
        </p:nvSpPr>
        <p:spPr>
          <a:xfrm>
            <a:off x="611560" y="764704"/>
            <a:ext cx="8179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 smtClean="0"/>
              <a:t>Avant-propos </a:t>
            </a:r>
            <a:r>
              <a:rPr lang="fr-FR" dirty="0" smtClean="0"/>
              <a:t>(suite)</a:t>
            </a:r>
            <a:endParaRPr lang="fr-CA" dirty="0"/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613631" y="1916832"/>
            <a:ext cx="79208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cs typeface="Times New Roman" panose="02020603050405020304" pitchFamily="18" charset="0"/>
              </a:rPr>
              <a:t>En </a:t>
            </a:r>
            <a:r>
              <a:rPr lang="fr-FR" sz="2400" dirty="0">
                <a:cs typeface="Times New Roman" panose="02020603050405020304" pitchFamily="18" charset="0"/>
              </a:rPr>
              <a:t>cas de disparité entre </a:t>
            </a:r>
            <a:r>
              <a:rPr lang="fr-FR" sz="2400" dirty="0" smtClean="0">
                <a:cs typeface="Times New Roman" panose="02020603050405020304" pitchFamily="18" charset="0"/>
              </a:rPr>
              <a:t>cette séance d’information et </a:t>
            </a:r>
            <a:r>
              <a:rPr lang="fr-FR" sz="2400" dirty="0">
                <a:cs typeface="Times New Roman" panose="02020603050405020304" pitchFamily="18" charset="0"/>
              </a:rPr>
              <a:t>le </a:t>
            </a:r>
            <a:r>
              <a:rPr lang="fr-FR" sz="2400" i="1" dirty="0">
                <a:cs typeface="Times New Roman" panose="02020603050405020304" pitchFamily="18" charset="0"/>
              </a:rPr>
              <a:t>Règlement sur la formation continue obligatoire des membres de l’Ordre professionnel des inhalothérapeutes du Québec </a:t>
            </a:r>
            <a:r>
              <a:rPr lang="fr-FR" sz="2400" b="1" dirty="0" smtClean="0">
                <a:cs typeface="Times New Roman" panose="02020603050405020304" pitchFamily="18" charset="0"/>
              </a:rPr>
              <a:t>ce dernier a, </a:t>
            </a:r>
            <a:r>
              <a:rPr lang="fr-FR" sz="2400" b="1" dirty="0">
                <a:cs typeface="Times New Roman" panose="02020603050405020304" pitchFamily="18" charset="0"/>
              </a:rPr>
              <a:t>en tout temps, </a:t>
            </a:r>
            <a:r>
              <a:rPr lang="fr-FR" sz="2400" b="1" dirty="0" smtClean="0">
                <a:cs typeface="Times New Roman" panose="02020603050405020304" pitchFamily="18" charset="0"/>
              </a:rPr>
              <a:t>préséance</a:t>
            </a:r>
            <a:r>
              <a:rPr lang="fr-FR" sz="2400" dirty="0" smtClean="0">
                <a:cs typeface="Times New Roman" panose="02020603050405020304" pitchFamily="18" charset="0"/>
              </a:rPr>
              <a:t> .</a:t>
            </a:r>
            <a:endParaRPr lang="fr-CA" sz="2400" dirty="0"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fr-FR" sz="2400" dirty="0" smtClean="0">
              <a:cs typeface="Times New Roman" panose="02020603050405020304" pitchFamily="18" charset="0"/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cs typeface="Times New Roman" panose="02020603050405020304" pitchFamily="18" charset="0"/>
              </a:rPr>
              <a:t>Si </a:t>
            </a:r>
            <a:r>
              <a:rPr lang="fr-FR" sz="2400" dirty="0">
                <a:cs typeface="Times New Roman" panose="02020603050405020304" pitchFamily="18" charset="0"/>
              </a:rPr>
              <a:t>un sujet </a:t>
            </a:r>
            <a:r>
              <a:rPr lang="fr-FR" sz="2400" dirty="0" smtClean="0">
                <a:cs typeface="Times New Roman" panose="02020603050405020304" pitchFamily="18" charset="0"/>
              </a:rPr>
              <a:t>n’est pas abordé ou si une question demeure, n’hésitez pas à nous contacter :</a:t>
            </a:r>
          </a:p>
          <a:p>
            <a:pPr lvl="1"/>
            <a:r>
              <a:rPr lang="fr-FR" sz="2400" dirty="0" smtClean="0">
                <a:cs typeface="Times New Roman" panose="02020603050405020304" pitchFamily="18" charset="0"/>
                <a:hlinkClick r:id="rId9"/>
              </a:rPr>
              <a:t>info@opiq.qc.ca</a:t>
            </a:r>
            <a:r>
              <a:rPr lang="fr-FR" sz="2400" dirty="0" smtClean="0"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fr-FR" sz="2400" dirty="0" smtClean="0">
                <a:cs typeface="Times New Roman" panose="02020603050405020304" pitchFamily="18" charset="0"/>
              </a:rPr>
              <a:t>514.931.2900</a:t>
            </a:r>
          </a:p>
          <a:p>
            <a:pPr lvl="1"/>
            <a:r>
              <a:rPr lang="fr-FR" sz="2400" dirty="0" smtClean="0">
                <a:cs typeface="Times New Roman" panose="02020603050405020304" pitchFamily="18" charset="0"/>
              </a:rPr>
              <a:t>1.800.561.0029</a:t>
            </a:r>
            <a:endParaRPr lang="fr-FR" sz="2400" dirty="0">
              <a:cs typeface="Times New Roman" panose="02020603050405020304" pitchFamily="18" charset="0"/>
            </a:endParaRPr>
          </a:p>
          <a:p>
            <a:endParaRPr lang="fr-CA" sz="2000" dirty="0"/>
          </a:p>
        </p:txBody>
      </p:sp>
      <p:pic>
        <p:nvPicPr>
          <p:cNvPr id="9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0873"/>
            <a:ext cx="1231160" cy="1161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744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9776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endParaRPr lang="fr-CA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4002" y="1370235"/>
            <a:ext cx="8323232" cy="4038984"/>
          </a:xfrm>
        </p:spPr>
        <p:txBody>
          <a:bodyPr>
            <a:noAutofit/>
          </a:bodyPr>
          <a:lstStyle/>
          <a:p>
            <a:pPr marL="457200" lvl="1" indent="-361950">
              <a:spcAft>
                <a:spcPts val="600"/>
              </a:spcAft>
              <a:buNone/>
            </a:pP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Sont </a:t>
            </a: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450850" lvl="2" indent="-177800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réunions </a:t>
            </a:r>
            <a:r>
              <a:rPr lang="fr-FR" sz="2000" dirty="0">
                <a:cs typeface="Times New Roman" panose="02020603050405020304" pitchFamily="18" charset="0"/>
              </a:rPr>
              <a:t>d’information du département </a:t>
            </a:r>
            <a:r>
              <a:rPr lang="fr-FR" sz="2000" dirty="0" smtClean="0">
                <a:cs typeface="Times New Roman" panose="02020603050405020304" pitchFamily="18" charset="0"/>
              </a:rPr>
              <a:t>ou </a:t>
            </a:r>
            <a:r>
              <a:rPr lang="fr-FR" sz="2000" dirty="0" smtClean="0">
                <a:cs typeface="Times New Roman" panose="02020603050405020304" pitchFamily="18" charset="0"/>
              </a:rPr>
              <a:t>service</a:t>
            </a:r>
            <a:endParaRPr lang="fr-FR" sz="2000" dirty="0">
              <a:cs typeface="Times New Roman" panose="02020603050405020304" pitchFamily="18" charset="0"/>
            </a:endParaRPr>
          </a:p>
          <a:p>
            <a:pPr marL="450850" lvl="2" indent="-177800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activités </a:t>
            </a:r>
            <a:r>
              <a:rPr lang="fr-FR" sz="2000" dirty="0">
                <a:cs typeface="Times New Roman" panose="02020603050405020304" pitchFamily="18" charset="0"/>
              </a:rPr>
              <a:t>relevant de </a:t>
            </a:r>
            <a:r>
              <a:rPr lang="fr-FR" sz="2000" dirty="0" smtClean="0">
                <a:cs typeface="Times New Roman" panose="02020603050405020304" pitchFamily="18" charset="0"/>
              </a:rPr>
              <a:t>la fonction de l’inhalothérapeute (ex. : rédaction </a:t>
            </a:r>
            <a:r>
              <a:rPr lang="fr-FR" sz="2000" dirty="0">
                <a:cs typeface="Times New Roman" panose="02020603050405020304" pitchFamily="18" charset="0"/>
              </a:rPr>
              <a:t>de </a:t>
            </a:r>
            <a:r>
              <a:rPr lang="fr-FR" sz="2000" dirty="0" smtClean="0">
                <a:cs typeface="Times New Roman" panose="02020603050405020304" pitchFamily="18" charset="0"/>
              </a:rPr>
              <a:t>protocoles, orientation d’un nouvel employé</a:t>
            </a:r>
            <a:r>
              <a:rPr lang="fr-FR" sz="2000" dirty="0" smtClean="0">
                <a:cs typeface="Times New Roman" panose="02020603050405020304" pitchFamily="18" charset="0"/>
              </a:rPr>
              <a:t>)</a:t>
            </a:r>
            <a:endParaRPr lang="fr-FR" sz="2000" dirty="0">
              <a:cs typeface="Times New Roman" panose="02020603050405020304" pitchFamily="18" charset="0"/>
            </a:endParaRPr>
          </a:p>
          <a:p>
            <a:pPr marL="450850" lvl="2" indent="-177800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participation </a:t>
            </a:r>
            <a:r>
              <a:rPr lang="fr-FR" sz="2000" dirty="0">
                <a:cs typeface="Times New Roman" panose="02020603050405020304" pitchFamily="18" charset="0"/>
              </a:rPr>
              <a:t>aux tournées </a:t>
            </a:r>
            <a:r>
              <a:rPr lang="fr-FR" sz="2000" dirty="0" smtClean="0">
                <a:cs typeface="Times New Roman" panose="02020603050405020304" pitchFamily="18" charset="0"/>
              </a:rPr>
              <a:t>médicales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450850" lvl="2" indent="-177800">
              <a:spcAft>
                <a:spcPts val="300"/>
              </a:spcAft>
              <a:buClr>
                <a:srgbClr val="0070C0"/>
              </a:buClr>
            </a:pPr>
            <a:r>
              <a:rPr lang="fr-CA" sz="2000" dirty="0" smtClean="0">
                <a:cs typeface="Times New Roman" panose="02020603050405020304" pitchFamily="18" charset="0"/>
              </a:rPr>
              <a:t>cours ou </a:t>
            </a:r>
            <a:r>
              <a:rPr lang="fr-CA" sz="2000" dirty="0">
                <a:cs typeface="Times New Roman" panose="02020603050405020304" pitchFamily="18" charset="0"/>
              </a:rPr>
              <a:t>stages réussis dans le cadre de la formation </a:t>
            </a:r>
            <a:r>
              <a:rPr lang="fr-CA" sz="2000" dirty="0" smtClean="0">
                <a:cs typeface="Times New Roman" panose="02020603050405020304" pitchFamily="18" charset="0"/>
              </a:rPr>
              <a:t>initiale</a:t>
            </a:r>
            <a:endParaRPr lang="fr-CA" sz="2000" dirty="0" smtClean="0">
              <a:cs typeface="Times New Roman" panose="02020603050405020304" pitchFamily="18" charset="0"/>
            </a:endParaRPr>
          </a:p>
          <a:p>
            <a:pPr marL="450850" lvl="2" indent="-177800"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enseignement/éducation </a:t>
            </a:r>
            <a:r>
              <a:rPr lang="fr-FR" sz="2000" dirty="0">
                <a:cs typeface="Times New Roman" panose="02020603050405020304" pitchFamily="18" charset="0"/>
              </a:rPr>
              <a:t>aux patients (famille, groupe de soutien, aidant naturel, etc.) : présentation, rencontre, session d’information (individuelle ou de groupe) ou toute autre activité propre à la fonction </a:t>
            </a:r>
            <a:r>
              <a:rPr lang="fr-FR" sz="2000" dirty="0" smtClean="0">
                <a:cs typeface="Times New Roman" panose="02020603050405020304" pitchFamily="18" charset="0"/>
              </a:rPr>
              <a:t>occupée</a:t>
            </a:r>
            <a:endParaRPr lang="fr-FR" sz="2000" dirty="0">
              <a:cs typeface="Times New Roman" panose="02020603050405020304" pitchFamily="18" charset="0"/>
            </a:endParaRPr>
          </a:p>
          <a:p>
            <a:pPr marL="450850" lvl="2" indent="-177800">
              <a:buClr>
                <a:srgbClr val="0070C0"/>
              </a:buClr>
            </a:pPr>
            <a:endParaRPr lang="fr-CA" sz="2000" dirty="0"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4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à coins arrondis 11"/>
          <p:cNvSpPr/>
          <p:nvPr>
            <p:custDataLst>
              <p:tags r:id="rId7"/>
            </p:custDataLst>
          </p:nvPr>
        </p:nvSpPr>
        <p:spPr>
          <a:xfrm>
            <a:off x="591240" y="5157192"/>
            <a:ext cx="8278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3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42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19776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2726" y="1460527"/>
            <a:ext cx="8587168" cy="3480642"/>
          </a:xfrm>
        </p:spPr>
        <p:txBody>
          <a:bodyPr>
            <a:noAutofit/>
          </a:bodyPr>
          <a:lstStyle/>
          <a:p>
            <a:pPr marL="442913" lvl="1" indent="-266700">
              <a:spcAft>
                <a:spcPts val="600"/>
              </a:spcAft>
              <a:buNone/>
            </a:pP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Sont </a:t>
            </a: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450850" lvl="2" indent="-274638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rencontre d’information entre l’OPIQ et les inhalothérapeutes (tournée provinciale, inspection professionnelle, etc</a:t>
            </a:r>
            <a:r>
              <a:rPr lang="fr-FR" sz="2000" dirty="0" smtClean="0">
                <a:cs typeface="Times New Roman" panose="02020603050405020304" pitchFamily="18" charset="0"/>
              </a:rPr>
              <a:t>.)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450850" lvl="2" indent="-274638">
              <a:spcAft>
                <a:spcPts val="300"/>
              </a:spcAft>
              <a:buClr>
                <a:srgbClr val="0070C0"/>
              </a:buClr>
            </a:pPr>
            <a:r>
              <a:rPr lang="en-CA" sz="2000" dirty="0" err="1">
                <a:cs typeface="Times New Roman" panose="02020603050405020304" pitchFamily="18" charset="0"/>
              </a:rPr>
              <a:t>activité</a:t>
            </a:r>
            <a:r>
              <a:rPr lang="en-CA" sz="2000" dirty="0">
                <a:cs typeface="Times New Roman" panose="02020603050405020304" pitchFamily="18" charset="0"/>
              </a:rPr>
              <a:t> de promotion de la profession (ex</a:t>
            </a:r>
            <a:r>
              <a:rPr lang="en-CA" sz="2000" dirty="0" smtClean="0">
                <a:cs typeface="Times New Roman" panose="02020603050405020304" pitchFamily="18" charset="0"/>
              </a:rPr>
              <a:t>. : </a:t>
            </a:r>
            <a:r>
              <a:rPr lang="en-CA" sz="2000" dirty="0" err="1">
                <a:cs typeface="Times New Roman" panose="02020603050405020304" pitchFamily="18" charset="0"/>
              </a:rPr>
              <a:t>semaine</a:t>
            </a:r>
            <a:r>
              <a:rPr lang="en-CA" sz="2000" dirty="0">
                <a:cs typeface="Times New Roman" panose="02020603050405020304" pitchFamily="18" charset="0"/>
              </a:rPr>
              <a:t> de </a:t>
            </a:r>
            <a:r>
              <a:rPr lang="en-CA" sz="2000" dirty="0" err="1">
                <a:cs typeface="Times New Roman" panose="02020603050405020304" pitchFamily="18" charset="0"/>
              </a:rPr>
              <a:t>l’inhalothérapeute</a:t>
            </a:r>
            <a:r>
              <a:rPr lang="en-CA" sz="2000" dirty="0">
                <a:cs typeface="Times New Roman" panose="02020603050405020304" pitchFamily="18" charset="0"/>
              </a:rPr>
              <a:t>, </a:t>
            </a:r>
            <a:r>
              <a:rPr lang="en-CA" sz="2000" dirty="0" err="1">
                <a:cs typeface="Times New Roman" panose="02020603050405020304" pitchFamily="18" charset="0"/>
              </a:rPr>
              <a:t>présentation</a:t>
            </a:r>
            <a:r>
              <a:rPr lang="en-CA" sz="2000" dirty="0">
                <a:cs typeface="Times New Roman" panose="02020603050405020304" pitchFamily="18" charset="0"/>
              </a:rPr>
              <a:t> dans </a:t>
            </a:r>
            <a:r>
              <a:rPr lang="en-CA" sz="2000" dirty="0" err="1">
                <a:cs typeface="Times New Roman" panose="02020603050405020304" pitchFamily="18" charset="0"/>
              </a:rPr>
              <a:t>une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école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secondaire</a:t>
            </a:r>
            <a:r>
              <a:rPr lang="en-CA" sz="2000" dirty="0" smtClean="0">
                <a:cs typeface="Times New Roman" panose="02020603050405020304" pitchFamily="18" charset="0"/>
              </a:rPr>
              <a:t>)</a:t>
            </a:r>
            <a:endParaRPr lang="en-CA" sz="2000" dirty="0">
              <a:cs typeface="Times New Roman" panose="02020603050405020304" pitchFamily="18" charset="0"/>
            </a:endParaRPr>
          </a:p>
          <a:p>
            <a:pPr marL="450850" lvl="2" indent="-274638">
              <a:buClr>
                <a:srgbClr val="0070C0"/>
              </a:buClr>
            </a:pPr>
            <a:r>
              <a:rPr lang="en-CA" sz="2000" dirty="0">
                <a:cs typeface="Times New Roman" panose="02020603050405020304" pitchFamily="18" charset="0"/>
              </a:rPr>
              <a:t>participation à </a:t>
            </a:r>
            <a:r>
              <a:rPr lang="en-CA" sz="2000" dirty="0" err="1">
                <a:cs typeface="Times New Roman" panose="02020603050405020304" pitchFamily="18" charset="0"/>
              </a:rPr>
              <a:t>l’assemblée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générale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annuelle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d’une</a:t>
            </a:r>
            <a:r>
              <a:rPr lang="en-CA" sz="2000" dirty="0">
                <a:cs typeface="Times New Roman" panose="02020603050405020304" pitchFamily="18" charset="0"/>
              </a:rPr>
              <a:t> organisation (OPIQ </a:t>
            </a:r>
            <a:r>
              <a:rPr lang="en-CA" sz="2000" dirty="0" err="1">
                <a:cs typeface="Times New Roman" panose="02020603050405020304" pitchFamily="18" charset="0"/>
              </a:rPr>
              <a:t>ou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autre</a:t>
            </a:r>
            <a:r>
              <a:rPr lang="en-CA" sz="2000" dirty="0">
                <a:cs typeface="Times New Roman" panose="02020603050405020304" pitchFamily="18" charset="0"/>
              </a:rPr>
              <a:t>) et aux </a:t>
            </a:r>
            <a:r>
              <a:rPr lang="en-CA" sz="2000" dirty="0" err="1">
                <a:cs typeface="Times New Roman" panose="02020603050405020304" pitchFamily="18" charset="0"/>
              </a:rPr>
              <a:t>activités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sociales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associées</a:t>
            </a:r>
            <a:r>
              <a:rPr lang="en-CA" sz="2000" dirty="0">
                <a:cs typeface="Times New Roman" panose="02020603050405020304" pitchFamily="18" charset="0"/>
              </a:rPr>
              <a:t> à un </a:t>
            </a:r>
            <a:r>
              <a:rPr lang="en-CA" sz="2000" dirty="0" err="1">
                <a:cs typeface="Times New Roman" panose="02020603050405020304" pitchFamily="18" charset="0"/>
              </a:rPr>
              <a:t>événement</a:t>
            </a:r>
            <a:r>
              <a:rPr lang="en-CA" sz="2000" dirty="0">
                <a:cs typeface="Times New Roman" panose="02020603050405020304" pitchFamily="18" charset="0"/>
              </a:rPr>
              <a:t> (ex. : </a:t>
            </a:r>
            <a:r>
              <a:rPr lang="en-CA" sz="2000" dirty="0" err="1">
                <a:cs typeface="Times New Roman" panose="02020603050405020304" pitchFamily="18" charset="0"/>
              </a:rPr>
              <a:t>congrès</a:t>
            </a:r>
            <a:r>
              <a:rPr lang="en-CA" sz="2000" dirty="0">
                <a:cs typeface="Times New Roman" panose="02020603050405020304" pitchFamily="18" charset="0"/>
              </a:rPr>
              <a:t>, </a:t>
            </a:r>
            <a:r>
              <a:rPr lang="en-CA" sz="2000" dirty="0" err="1">
                <a:cs typeface="Times New Roman" panose="02020603050405020304" pitchFamily="18" charset="0"/>
              </a:rPr>
              <a:t>colloque</a:t>
            </a:r>
            <a:r>
              <a:rPr lang="en-CA" sz="2000" dirty="0" smtClean="0">
                <a:cs typeface="Times New Roman" panose="02020603050405020304" pitchFamily="18" charset="0"/>
              </a:rPr>
              <a:t>)</a:t>
            </a:r>
            <a:endParaRPr lang="en-CA" sz="2000" dirty="0">
              <a:cs typeface="Times New Roman" panose="02020603050405020304" pitchFamily="18" charset="0"/>
            </a:endParaRPr>
          </a:p>
          <a:p>
            <a:pPr marL="450850" lvl="2" indent="-274638">
              <a:buClr>
                <a:srgbClr val="0070C0"/>
              </a:buClr>
              <a:buNone/>
            </a:pPr>
            <a:r>
              <a:rPr lang="fr-FR" sz="2000" dirty="0" smtClean="0">
                <a:cs typeface="Times New Roman" panose="02020603050405020304" pitchFamily="18" charset="0"/>
              </a:rPr>
              <a:t> </a:t>
            </a:r>
          </a:p>
          <a:p>
            <a:pPr marL="804863" lvl="2" indent="-177800"/>
            <a:endParaRPr lang="fr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5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à coins arrondis 9"/>
          <p:cNvSpPr/>
          <p:nvPr>
            <p:custDataLst>
              <p:tags r:id="rId7"/>
            </p:custDataLst>
          </p:nvPr>
        </p:nvSpPr>
        <p:spPr>
          <a:xfrm>
            <a:off x="656931" y="5085184"/>
            <a:ext cx="8278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5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5795" y="1772816"/>
            <a:ext cx="8254851" cy="2808312"/>
          </a:xfrm>
        </p:spPr>
        <p:txBody>
          <a:bodyPr>
            <a:noAutofit/>
          </a:bodyPr>
          <a:lstStyle/>
          <a:p>
            <a:pPr marL="354013" lvl="1" indent="-354013">
              <a:spcAft>
                <a:spcPts val="600"/>
              </a:spcAft>
              <a:buNone/>
            </a:pP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Sont 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339933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339933"/>
              </a:solidFill>
              <a:cs typeface="Times New Roman" panose="02020603050405020304" pitchFamily="18" charset="0"/>
            </a:endParaRP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activité </a:t>
            </a:r>
            <a:r>
              <a:rPr lang="fr-FR" sz="2000" dirty="0">
                <a:cs typeface="Times New Roman" panose="02020603050405020304" pitchFamily="18" charset="0"/>
              </a:rPr>
              <a:t>reconnue, mais dont la participation n’est pas </a:t>
            </a:r>
            <a:r>
              <a:rPr lang="fr-FR" sz="2000" dirty="0" smtClean="0">
                <a:cs typeface="Times New Roman" panose="02020603050405020304" pitchFamily="18" charset="0"/>
              </a:rPr>
              <a:t>attestée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fr-CA" sz="2000" dirty="0" smtClean="0">
                <a:cs typeface="Times New Roman" panose="02020603050405020304" pitchFamily="18" charset="0"/>
              </a:rPr>
              <a:t>reprise </a:t>
            </a:r>
            <a:r>
              <a:rPr lang="fr-CA" sz="2000" dirty="0">
                <a:cs typeface="Times New Roman" panose="02020603050405020304" pitchFamily="18" charset="0"/>
              </a:rPr>
              <a:t>d’une activité déjà </a:t>
            </a:r>
            <a:r>
              <a:rPr lang="fr-CA" sz="2000" dirty="0" smtClean="0">
                <a:cs typeface="Times New Roman" panose="02020603050405020304" pitchFamily="18" charset="0"/>
              </a:rPr>
              <a:t>finie</a:t>
            </a:r>
            <a:endParaRPr lang="fr-CA" sz="2000" dirty="0">
              <a:cs typeface="Times New Roman" panose="02020603050405020304" pitchFamily="18" charset="0"/>
            </a:endParaRP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en-CA" sz="2000" dirty="0" err="1" smtClean="0">
                <a:cs typeface="Times New Roman" panose="02020603050405020304" pitchFamily="18" charset="0"/>
              </a:rPr>
              <a:t>activité</a:t>
            </a:r>
            <a:r>
              <a:rPr lang="en-CA" sz="2000" dirty="0" smtClean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ayant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eu</a:t>
            </a:r>
            <a:r>
              <a:rPr lang="en-CA" sz="2000" dirty="0">
                <a:cs typeface="Times New Roman" panose="02020603050405020304" pitchFamily="18" charset="0"/>
              </a:rPr>
              <a:t> lieu </a:t>
            </a:r>
            <a:r>
              <a:rPr lang="en-CA" sz="2000" dirty="0" err="1">
                <a:cs typeface="Times New Roman" panose="02020603050405020304" pitchFamily="18" charset="0"/>
              </a:rPr>
              <a:t>avant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ou</a:t>
            </a:r>
            <a:r>
              <a:rPr lang="en-CA" sz="2000" dirty="0">
                <a:cs typeface="Times New Roman" panose="02020603050405020304" pitchFamily="18" charset="0"/>
              </a:rPr>
              <a:t> après la </a:t>
            </a:r>
            <a:r>
              <a:rPr lang="en-CA" sz="2000" dirty="0" err="1">
                <a:cs typeface="Times New Roman" panose="02020603050405020304" pitchFamily="18" charset="0"/>
              </a:rPr>
              <a:t>période</a:t>
            </a:r>
            <a:r>
              <a:rPr lang="en-CA" sz="2000" dirty="0">
                <a:cs typeface="Times New Roman" panose="02020603050405020304" pitchFamily="18" charset="0"/>
              </a:rPr>
              <a:t> de </a:t>
            </a:r>
            <a:r>
              <a:rPr lang="en-CA" sz="2000" dirty="0" err="1">
                <a:cs typeface="Times New Roman" panose="02020603050405020304" pitchFamily="18" charset="0"/>
              </a:rPr>
              <a:t>référence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en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cours</a:t>
            </a:r>
            <a:r>
              <a:rPr lang="en-CA" sz="2000" dirty="0">
                <a:cs typeface="Times New Roman" panose="02020603050405020304" pitchFamily="18" charset="0"/>
              </a:rPr>
              <a:t> (</a:t>
            </a:r>
            <a:r>
              <a:rPr lang="en-CA" sz="2000" dirty="0" err="1">
                <a:cs typeface="Times New Roman" panose="02020603050405020304" pitchFamily="18" charset="0"/>
              </a:rPr>
              <a:t>aucune</a:t>
            </a:r>
            <a:r>
              <a:rPr lang="en-CA" sz="2000" dirty="0">
                <a:cs typeface="Times New Roman" panose="02020603050405020304" pitchFamily="18" charset="0"/>
              </a:rPr>
              <a:t> application </a:t>
            </a:r>
            <a:r>
              <a:rPr lang="en-CA" sz="2000" dirty="0" err="1">
                <a:cs typeface="Times New Roman" panose="02020603050405020304" pitchFamily="18" charset="0"/>
              </a:rPr>
              <a:t>rétroactive</a:t>
            </a:r>
            <a:r>
              <a:rPr lang="en-CA" sz="2000" dirty="0">
                <a:cs typeface="Times New Roman" panose="02020603050405020304" pitchFamily="18" charset="0"/>
              </a:rPr>
              <a:t> et aucun </a:t>
            </a:r>
            <a:r>
              <a:rPr lang="en-CA" sz="2000" dirty="0" err="1">
                <a:cs typeface="Times New Roman" panose="02020603050405020304" pitchFamily="18" charset="0"/>
              </a:rPr>
              <a:t>transfert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prévu</a:t>
            </a:r>
            <a:r>
              <a:rPr lang="en-CA" sz="2000" dirty="0">
                <a:cs typeface="Times New Roman" panose="02020603050405020304" pitchFamily="18" charset="0"/>
              </a:rPr>
              <a:t> au </a:t>
            </a:r>
            <a:r>
              <a:rPr lang="en-CA" sz="2000" dirty="0" err="1">
                <a:cs typeface="Times New Roman" panose="02020603050405020304" pitchFamily="18" charset="0"/>
              </a:rPr>
              <a:t>règlement</a:t>
            </a:r>
            <a:r>
              <a:rPr lang="en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013" lvl="2" indent="-354013">
              <a:buClr>
                <a:srgbClr val="0070C0"/>
              </a:buClr>
            </a:pPr>
            <a:r>
              <a:rPr lang="en-CA" sz="2000" dirty="0" smtClean="0">
                <a:cs typeface="Times New Roman" panose="02020603050405020304" pitchFamily="18" charset="0"/>
              </a:rPr>
              <a:t>session </a:t>
            </a:r>
            <a:r>
              <a:rPr lang="en-CA" sz="2000" dirty="0" err="1">
                <a:cs typeface="Times New Roman" panose="02020603050405020304" pitchFamily="18" charset="0"/>
              </a:rPr>
              <a:t>d’information</a:t>
            </a:r>
            <a:r>
              <a:rPr lang="en-CA" sz="2000" dirty="0">
                <a:cs typeface="Times New Roman" panose="02020603050405020304" pitchFamily="18" charset="0"/>
              </a:rPr>
              <a:t> (</a:t>
            </a:r>
            <a:r>
              <a:rPr lang="en-CA" sz="2000" dirty="0" err="1">
                <a:cs typeface="Times New Roman" panose="02020603050405020304" pitchFamily="18" charset="0"/>
              </a:rPr>
              <a:t>dont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celle</a:t>
            </a:r>
            <a:r>
              <a:rPr lang="en-CA" sz="2000" dirty="0">
                <a:cs typeface="Times New Roman" panose="02020603050405020304" pitchFamily="18" charset="0"/>
              </a:rPr>
              <a:t>-ci</a:t>
            </a:r>
            <a:r>
              <a:rPr lang="en-CA" sz="2000" dirty="0" smtClean="0">
                <a:cs typeface="Times New Roman" panose="02020603050405020304" pitchFamily="18" charset="0"/>
              </a:rPr>
              <a:t>)</a:t>
            </a:r>
            <a:endParaRPr lang="fr-FR" sz="2000" dirty="0"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6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à coins arrondis 8"/>
          <p:cNvSpPr/>
          <p:nvPr>
            <p:custDataLst>
              <p:tags r:id="rId7"/>
            </p:custDataLst>
          </p:nvPr>
        </p:nvSpPr>
        <p:spPr>
          <a:xfrm>
            <a:off x="746343" y="5237821"/>
            <a:ext cx="8278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6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9984" y="1429106"/>
            <a:ext cx="8254851" cy="3096344"/>
          </a:xfrm>
        </p:spPr>
        <p:txBody>
          <a:bodyPr>
            <a:noAutofit/>
          </a:bodyPr>
          <a:lstStyle/>
          <a:p>
            <a:pPr marL="354013" lvl="1" indent="-354013">
              <a:spcAft>
                <a:spcPts val="600"/>
              </a:spcAft>
              <a:buNone/>
            </a:pP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Sont 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339933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339933"/>
              </a:solidFill>
              <a:cs typeface="Times New Roman" panose="02020603050405020304" pitchFamily="18" charset="0"/>
            </a:endParaRP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fr-FR" sz="2000" dirty="0">
                <a:cs typeface="Times New Roman" panose="02020603050405020304" pitchFamily="18" charset="0"/>
              </a:rPr>
              <a:t>cours en lien avec la suite Office (Word, Excel, PowerPoint, …)</a:t>
            </a: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cours prénataux ou </a:t>
            </a:r>
            <a:r>
              <a:rPr lang="fr-FR" sz="2000" dirty="0" smtClean="0">
                <a:cs typeface="Times New Roman" panose="02020603050405020304" pitchFamily="18" charset="0"/>
              </a:rPr>
              <a:t>d’allaitement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354013" lvl="2" indent="-354013"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bénévolat auprès d’une population  (groupe d’entraide ou de soutien téléphonique</a:t>
            </a:r>
            <a:r>
              <a:rPr lang="fr-FR" sz="2000" dirty="0" smtClean="0">
                <a:cs typeface="Times New Roman" panose="02020603050405020304" pitchFamily="18" charset="0"/>
              </a:rPr>
              <a:t>)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354013" lvl="2" indent="-354013">
              <a:buClr>
                <a:srgbClr val="0070C0"/>
              </a:buClr>
            </a:pPr>
            <a:r>
              <a:rPr lang="fr-FR" sz="2000" dirty="0" smtClean="0">
                <a:cs typeface="Times New Roman" panose="02020603050405020304" pitchFamily="18" charset="0"/>
              </a:rPr>
              <a:t>bénévolat à une activité sportive (Grand prix de formule 1, Marathon de Montréal, Patrouille canadienne de ski, etc</a:t>
            </a:r>
            <a:r>
              <a:rPr lang="fr-FR" sz="2000" dirty="0" smtClean="0">
                <a:cs typeface="Times New Roman" panose="02020603050405020304" pitchFamily="18" charset="0"/>
              </a:rPr>
              <a:t>.)</a:t>
            </a:r>
            <a:endParaRPr lang="fr-FR" sz="2000" dirty="0" smtClean="0">
              <a:cs typeface="Times New Roman" panose="02020603050405020304" pitchFamily="18" charset="0"/>
            </a:endParaRPr>
          </a:p>
          <a:p>
            <a:pPr marL="354013" lvl="2" indent="-354013">
              <a:buClr>
                <a:srgbClr val="0070C0"/>
              </a:buClr>
            </a:pPr>
            <a:endParaRPr lang="fr-FR" sz="2000" dirty="0" smtClean="0"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7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à coins arrondis 8"/>
          <p:cNvSpPr/>
          <p:nvPr>
            <p:custDataLst>
              <p:tags r:id="rId7"/>
            </p:custDataLst>
          </p:nvPr>
        </p:nvSpPr>
        <p:spPr>
          <a:xfrm>
            <a:off x="683568" y="4725144"/>
            <a:ext cx="8278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19984" y="1429106"/>
            <a:ext cx="8254851" cy="4016118"/>
          </a:xfrm>
        </p:spPr>
        <p:txBody>
          <a:bodyPr>
            <a:noAutofit/>
          </a:bodyPr>
          <a:lstStyle/>
          <a:p>
            <a:pPr marL="354013" lvl="1" indent="-354013">
              <a:spcAft>
                <a:spcPts val="600"/>
              </a:spcAft>
              <a:buNone/>
            </a:pP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Sont 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339933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solidFill>
                <a:srgbClr val="339933"/>
              </a:solidFill>
              <a:cs typeface="Times New Roman" panose="02020603050405020304" pitchFamily="18" charset="0"/>
            </a:endParaRPr>
          </a:p>
          <a:p>
            <a:pPr marL="354013" lvl="2" indent="-354013">
              <a:spcAft>
                <a:spcPts val="300"/>
              </a:spcAft>
              <a:buClr>
                <a:srgbClr val="0070C0"/>
              </a:buClr>
            </a:pPr>
            <a:r>
              <a:rPr lang="fr-CA" sz="2000" dirty="0" smtClean="0">
                <a:solidFill>
                  <a:srgbClr val="FF0000"/>
                </a:solidFill>
              </a:rPr>
              <a:t>activités de l’institut national de secourisme</a:t>
            </a:r>
            <a:r>
              <a:rPr lang="fr-CA" sz="2000" dirty="0" smtClean="0"/>
              <a:t> (p.ex. : patrouilleur de ski</a:t>
            </a:r>
            <a:r>
              <a:rPr lang="fr-CA" sz="2000" dirty="0" smtClean="0"/>
              <a:t>)</a:t>
            </a:r>
            <a:endParaRPr lang="fr-CA" sz="2000" dirty="0" smtClean="0"/>
          </a:p>
          <a:p>
            <a:pPr marL="363538" lvl="1" indent="0">
              <a:spcAft>
                <a:spcPts val="300"/>
              </a:spcAft>
              <a:buNone/>
            </a:pPr>
            <a:r>
              <a:rPr lang="fr-FR" sz="2000" dirty="0" smtClean="0">
                <a:cs typeface="Times New Roman" panose="02020603050405020304" pitchFamily="18" charset="0"/>
              </a:rPr>
              <a:t>NOTE: </a:t>
            </a:r>
            <a:r>
              <a:rPr lang="fr-CA" sz="2000" dirty="0"/>
              <a:t>l’OPIQ pourrait </a:t>
            </a:r>
            <a:r>
              <a:rPr lang="fr-CA" sz="2000" dirty="0" smtClean="0"/>
              <a:t>reconnaitre </a:t>
            </a:r>
            <a:r>
              <a:rPr lang="fr-CA" sz="2000" dirty="0"/>
              <a:t>un </a:t>
            </a:r>
            <a:r>
              <a:rPr lang="fr-CA" sz="2000" b="1" dirty="0"/>
              <a:t>maximum de 4 heures </a:t>
            </a:r>
            <a:r>
              <a:rPr lang="fr-CA" sz="2000" dirty="0"/>
              <a:t>de formation continue si, à l’intérieur de ce programme, </a:t>
            </a:r>
            <a:r>
              <a:rPr lang="fr-CA" sz="2000" dirty="0" smtClean="0"/>
              <a:t>l’inhalothérapeute </a:t>
            </a:r>
            <a:r>
              <a:rPr lang="fr-CA" sz="2000" dirty="0" smtClean="0"/>
              <a:t>a complété </a:t>
            </a:r>
            <a:r>
              <a:rPr lang="fr-CA" sz="2000" dirty="0" smtClean="0"/>
              <a:t>avec </a:t>
            </a:r>
            <a:r>
              <a:rPr lang="fr-CA" sz="2000" dirty="0"/>
              <a:t>succès une certification (ou </a:t>
            </a:r>
            <a:r>
              <a:rPr lang="fr-CA" sz="2000" dirty="0" err="1"/>
              <a:t>recertification</a:t>
            </a:r>
            <a:r>
              <a:rPr lang="fr-CA" sz="2000" dirty="0"/>
              <a:t>) </a:t>
            </a:r>
            <a:r>
              <a:rPr lang="fr-FR" sz="2000" dirty="0"/>
              <a:t>en réanimation cardiorespiratoire pour </a:t>
            </a:r>
            <a:r>
              <a:rPr lang="fr-FR" sz="2000" b="1" dirty="0"/>
              <a:t>professionnels de la santé. </a:t>
            </a:r>
            <a:endParaRPr lang="fr-FR" sz="20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63538" lvl="1" indent="0">
              <a:buNone/>
            </a:pP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Voir 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la capsule d’information </a:t>
            </a:r>
            <a:r>
              <a:rPr lang="fr-FR" sz="2000" dirty="0">
                <a:solidFill>
                  <a:srgbClr val="FF0000"/>
                </a:solidFill>
              </a:rPr>
              <a:t>3.1 Activités de formation reconnues</a:t>
            </a:r>
            <a:r>
              <a:rPr lang="fr-FR" sz="2000" dirty="0">
                <a:solidFill>
                  <a:srgbClr val="FF0000"/>
                </a:solidFill>
                <a:sym typeface="Wingdings 3"/>
              </a:rPr>
              <a:t> diapositive #</a:t>
            </a:r>
            <a:r>
              <a:rPr lang="fr-FR" sz="2000" dirty="0" smtClean="0">
                <a:solidFill>
                  <a:srgbClr val="FF0000"/>
                </a:solidFill>
                <a:sym typeface="Wingdings 3"/>
              </a:rPr>
              <a:t>11</a:t>
            </a:r>
            <a:endParaRPr lang="fr-FR" sz="2000" dirty="0">
              <a:solidFill>
                <a:srgbClr val="FF0000"/>
              </a:solidFill>
            </a:endParaRPr>
          </a:p>
          <a:p>
            <a:pPr marL="354013" lvl="2" indent="-354013">
              <a:buClr>
                <a:srgbClr val="0070C0"/>
              </a:buClr>
            </a:pPr>
            <a:endParaRPr lang="fr-FR" sz="2000" dirty="0" smtClean="0"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8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à coins arrondis 8"/>
          <p:cNvSpPr/>
          <p:nvPr>
            <p:custDataLst>
              <p:tags r:id="rId7"/>
            </p:custDataLst>
          </p:nvPr>
        </p:nvSpPr>
        <p:spPr>
          <a:xfrm>
            <a:off x="467544" y="5085184"/>
            <a:ext cx="8394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1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2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20287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 err="1">
                <a:solidFill>
                  <a:schemeClr val="tx1"/>
                </a:solidFill>
                <a:effectLst/>
              </a:rPr>
              <a:t>Activités</a:t>
            </a:r>
            <a:r>
              <a:rPr lang="en-CA" sz="3200" b="1" dirty="0">
                <a:solidFill>
                  <a:schemeClr val="tx1"/>
                </a:solidFill>
                <a:effectLst/>
              </a:rPr>
              <a:t> 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NON </a:t>
            </a:r>
            <a:r>
              <a:rPr lang="en-CA" sz="3200" b="1" dirty="0" err="1" smtClean="0">
                <a:solidFill>
                  <a:schemeClr val="tx1"/>
                </a:solidFill>
                <a:effectLst/>
              </a:rPr>
              <a:t>reconnues</a:t>
            </a:r>
            <a:r>
              <a:rPr lang="en-CA" sz="3200" b="1" dirty="0" smtClean="0">
                <a:solidFill>
                  <a:schemeClr val="tx1"/>
                </a:solidFill>
                <a:effectLst/>
              </a:rPr>
              <a:t> </a:t>
            </a:r>
            <a:br>
              <a:rPr lang="en-CA" sz="3200" b="1" dirty="0" smtClean="0">
                <a:solidFill>
                  <a:schemeClr val="tx1"/>
                </a:solidFill>
                <a:effectLst/>
              </a:rPr>
            </a:br>
            <a:r>
              <a:rPr lang="en-CA" sz="1800" dirty="0" smtClean="0">
                <a:solidFill>
                  <a:schemeClr val="tx1"/>
                </a:solidFill>
                <a:effectLst/>
              </a:rPr>
              <a:t>(suite)</a:t>
            </a:r>
            <a:endParaRPr lang="fr-CA" sz="1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282" y="1844824"/>
            <a:ext cx="8496944" cy="2808312"/>
          </a:xfrm>
        </p:spPr>
        <p:txBody>
          <a:bodyPr>
            <a:noAutofit/>
          </a:bodyPr>
          <a:lstStyle/>
          <a:p>
            <a:pPr marL="354013" lvl="1" indent="-265113">
              <a:spcAft>
                <a:spcPts val="600"/>
              </a:spcAft>
              <a:buNone/>
            </a:pPr>
            <a:r>
              <a:rPr lang="fr-FR" sz="2000" b="1" dirty="0">
                <a:solidFill>
                  <a:srgbClr val="0070C0"/>
                </a:solidFill>
                <a:cs typeface="Times New Roman" panose="02020603050405020304" pitchFamily="18" charset="0"/>
              </a:rPr>
              <a:t>Sont exclues 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d’emblée </a:t>
            </a:r>
            <a:r>
              <a:rPr lang="fr-FR" sz="20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</a:t>
            </a:r>
            <a:endParaRPr lang="fr-FR" sz="2000" dirty="0">
              <a:cs typeface="Times New Roman" panose="02020603050405020304" pitchFamily="18" charset="0"/>
            </a:endParaRPr>
          </a:p>
          <a:p>
            <a:pPr marL="354013" lvl="2" indent="-265113">
              <a:buClr>
                <a:srgbClr val="0070C0"/>
              </a:buClr>
            </a:pPr>
            <a:r>
              <a:rPr lang="en-CA" sz="2000" dirty="0" err="1" smtClean="0">
                <a:cs typeface="Times New Roman" panose="02020603050405020304" pitchFamily="18" charset="0"/>
              </a:rPr>
              <a:t>instructeur</a:t>
            </a:r>
            <a:r>
              <a:rPr lang="en-CA" sz="2000" dirty="0" smtClean="0">
                <a:cs typeface="Times New Roman" panose="02020603050405020304" pitchFamily="18" charset="0"/>
              </a:rPr>
              <a:t> </a:t>
            </a:r>
            <a:r>
              <a:rPr lang="en-CA" sz="2000" dirty="0">
                <a:cs typeface="Times New Roman" panose="02020603050405020304" pitchFamily="18" charset="0"/>
              </a:rPr>
              <a:t>RCR : </a:t>
            </a:r>
            <a:r>
              <a:rPr lang="en-CA" sz="2000" dirty="0" err="1">
                <a:cs typeface="Times New Roman" panose="02020603050405020304" pitchFamily="18" charset="0"/>
              </a:rPr>
              <a:t>aucune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heure</a:t>
            </a:r>
            <a:r>
              <a:rPr lang="en-CA" sz="2000" dirty="0">
                <a:cs typeface="Times New Roman" panose="02020603050405020304" pitchFamily="18" charset="0"/>
              </a:rPr>
              <a:t> ne </a:t>
            </a:r>
            <a:r>
              <a:rPr lang="en-CA" sz="2000" dirty="0" err="1">
                <a:cs typeface="Times New Roman" panose="02020603050405020304" pitchFamily="18" charset="0"/>
              </a:rPr>
              <a:t>peut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être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comptabilisée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lorsque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l’inhalothérapeute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err="1">
                <a:cs typeface="Times New Roman" panose="02020603050405020304" pitchFamily="18" charset="0"/>
              </a:rPr>
              <a:t>donne</a:t>
            </a:r>
            <a:r>
              <a:rPr lang="en-CA" sz="2000" dirty="0">
                <a:cs typeface="Times New Roman" panose="02020603050405020304" pitchFamily="18" charset="0"/>
              </a:rPr>
              <a:t> un </a:t>
            </a:r>
            <a:r>
              <a:rPr lang="en-CA" sz="2000" dirty="0" err="1">
                <a:cs typeface="Times New Roman" panose="02020603050405020304" pitchFamily="18" charset="0"/>
              </a:rPr>
              <a:t>cours</a:t>
            </a:r>
            <a:r>
              <a:rPr lang="en-CA" sz="2000" dirty="0">
                <a:cs typeface="Times New Roman" panose="02020603050405020304" pitchFamily="18" charset="0"/>
              </a:rPr>
              <a:t> de RCR, car </a:t>
            </a:r>
            <a:r>
              <a:rPr lang="en-CA" sz="2000" dirty="0" err="1" smtClean="0">
                <a:cs typeface="Times New Roman" panose="02020603050405020304" pitchFamily="18" charset="0"/>
              </a:rPr>
              <a:t>il</a:t>
            </a:r>
            <a:r>
              <a:rPr lang="en-CA" sz="2000" dirty="0" smtClean="0">
                <a:cs typeface="Times New Roman" panose="02020603050405020304" pitchFamily="18" charset="0"/>
              </a:rPr>
              <a:t> </a:t>
            </a:r>
            <a:r>
              <a:rPr lang="en-CA" sz="2000" dirty="0">
                <a:cs typeface="Times New Roman" panose="02020603050405020304" pitchFamily="18" charset="0"/>
              </a:rPr>
              <a:t>a déjà </a:t>
            </a:r>
            <a:r>
              <a:rPr lang="en-CA" sz="2000" dirty="0" err="1">
                <a:cs typeface="Times New Roman" panose="02020603050405020304" pitchFamily="18" charset="0"/>
              </a:rPr>
              <a:t>comptabilisé</a:t>
            </a:r>
            <a:r>
              <a:rPr lang="en-CA" sz="2000" dirty="0">
                <a:cs typeface="Times New Roman" panose="02020603050405020304" pitchFamily="18" charset="0"/>
              </a:rPr>
              <a:t> des </a:t>
            </a:r>
            <a:r>
              <a:rPr lang="en-CA" sz="2000" dirty="0" err="1">
                <a:cs typeface="Times New Roman" panose="02020603050405020304" pitchFamily="18" charset="0"/>
              </a:rPr>
              <a:t>heures</a:t>
            </a:r>
            <a:r>
              <a:rPr lang="en-CA" sz="2000" dirty="0">
                <a:cs typeface="Times New Roman" panose="02020603050405020304" pitchFamily="18" charset="0"/>
              </a:rPr>
              <a:t> au moment de </a:t>
            </a:r>
            <a:r>
              <a:rPr lang="en-CA" sz="2000" dirty="0" err="1">
                <a:cs typeface="Times New Roman" panose="02020603050405020304" pitchFamily="18" charset="0"/>
              </a:rPr>
              <a:t>sa</a:t>
            </a:r>
            <a:r>
              <a:rPr lang="en-CA" sz="2000" dirty="0">
                <a:cs typeface="Times New Roman" panose="02020603050405020304" pitchFamily="18" charset="0"/>
              </a:rPr>
              <a:t> </a:t>
            </a:r>
            <a:r>
              <a:rPr lang="en-CA" sz="2000" dirty="0" smtClean="0">
                <a:cs typeface="Times New Roman" panose="02020603050405020304" pitchFamily="18" charset="0"/>
              </a:rPr>
              <a:t>formation (</a:t>
            </a:r>
            <a:r>
              <a:rPr lang="en-CA" sz="2000" dirty="0" err="1" smtClean="0">
                <a:cs typeface="Times New Roman" panose="02020603050405020304" pitchFamily="18" charset="0"/>
              </a:rPr>
              <a:t>ou</a:t>
            </a:r>
            <a:r>
              <a:rPr lang="en-CA" sz="2000" dirty="0" smtClean="0">
                <a:cs typeface="Times New Roman" panose="02020603050405020304" pitchFamily="18" charset="0"/>
              </a:rPr>
              <a:t> recertification) </a:t>
            </a:r>
            <a:r>
              <a:rPr lang="en-CA" sz="2000" dirty="0" err="1" smtClean="0">
                <a:cs typeface="Times New Roman" panose="02020603050405020304" pitchFamily="18" charset="0"/>
              </a:rPr>
              <a:t>d’instructeur</a:t>
            </a:r>
            <a:endParaRPr lang="en-CA" sz="2000" dirty="0" smtClean="0">
              <a:cs typeface="Times New Roman" panose="02020603050405020304" pitchFamily="18" charset="0"/>
            </a:endParaRPr>
          </a:p>
          <a:p>
            <a:pPr marL="363538" lvl="2" indent="0">
              <a:buClr>
                <a:srgbClr val="0070C0"/>
              </a:buClr>
              <a:buNone/>
            </a:pPr>
            <a:endParaRPr lang="fr-FR" sz="2000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63538" lvl="2" indent="0">
              <a:buClr>
                <a:srgbClr val="0070C0"/>
              </a:buClr>
              <a:buNone/>
            </a:pPr>
            <a:r>
              <a:rPr lang="fr-FR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NOTE: Voir la </a:t>
            </a:r>
            <a:r>
              <a:rPr lang="fr-FR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capsule d’information </a:t>
            </a:r>
            <a:r>
              <a:rPr lang="fr-FR" sz="2000" dirty="0">
                <a:solidFill>
                  <a:srgbClr val="FF0000"/>
                </a:solidFill>
              </a:rPr>
              <a:t>7.3 Je suis ... un </a:t>
            </a:r>
            <a:r>
              <a:rPr lang="fr-FR" sz="2000" dirty="0" smtClean="0">
                <a:solidFill>
                  <a:srgbClr val="FF0000"/>
                </a:solidFill>
              </a:rPr>
              <a:t>formateur-conférencier.</a:t>
            </a:r>
            <a:endParaRPr lang="fr-FR" sz="2000" dirty="0">
              <a:solidFill>
                <a:srgbClr val="FF0000"/>
              </a:solidFill>
            </a:endParaRPr>
          </a:p>
          <a:p>
            <a:pPr marL="354013" lvl="2" indent="-265113">
              <a:buClr>
                <a:srgbClr val="0070C0"/>
              </a:buClr>
            </a:pPr>
            <a:endParaRPr lang="en-CA" sz="2000" dirty="0">
              <a:cs typeface="Times New Roman" panose="02020603050405020304" pitchFamily="18" charset="0"/>
            </a:endParaRPr>
          </a:p>
          <a:p>
            <a:pPr lvl="2"/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fr-CA" smtClean="0"/>
              <a:t>OPIQ-2014. Tous droits réservés.</a:t>
            </a:r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108582E2-60D7-40E7-AECB-CED9E7320F8D}" type="slidenum">
              <a:rPr lang="fr-CA" smtClean="0"/>
              <a:pPr/>
              <a:t>9</a:t>
            </a:fld>
            <a:endParaRPr lang="fr-CA"/>
          </a:p>
        </p:txBody>
      </p:sp>
      <p:cxnSp>
        <p:nvCxnSpPr>
          <p:cNvPr id="6" name="Connecteur droit 5"/>
          <p:cNvCxnSpPr/>
          <p:nvPr>
            <p:custDataLst>
              <p:tags r:id="rId5"/>
            </p:custDataLst>
          </p:nvPr>
        </p:nvCxnSpPr>
        <p:spPr>
          <a:xfrm>
            <a:off x="611560" y="1340768"/>
            <a:ext cx="817921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C:\Users\marise.tetreault\Documents\Pictures\Bibliothèque multimédia Microsoft\Bureau\Exercice 2.png"/>
          <p:cNvPicPr/>
          <p:nvPr>
            <p:custDataLst>
              <p:tags r:id="rId6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93752"/>
            <a:ext cx="11521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à coins arrondis 9"/>
          <p:cNvSpPr/>
          <p:nvPr>
            <p:custDataLst>
              <p:tags r:id="rId7"/>
            </p:custDataLst>
          </p:nvPr>
        </p:nvSpPr>
        <p:spPr>
          <a:xfrm>
            <a:off x="673695" y="5229200"/>
            <a:ext cx="8278389" cy="108011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1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REMARQUE </a:t>
            </a:r>
            <a:r>
              <a:rPr lang="en-CA" sz="14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 </a:t>
            </a:r>
          </a:p>
          <a:p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Ce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n’est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pas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parce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qu’une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est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pour un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autre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professionnel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la santé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que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cette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même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activité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de formation sera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automatiquement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reconnue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 par </a:t>
            </a:r>
            <a:r>
              <a:rPr lang="en-CA" sz="1400" dirty="0" err="1">
                <a:solidFill>
                  <a:schemeClr val="tx1"/>
                </a:solidFill>
                <a:cs typeface="Times New Roman" panose="02020603050405020304" pitchFamily="18" charset="0"/>
              </a:rPr>
              <a:t>l’OPIQ</a:t>
            </a:r>
            <a:r>
              <a:rPr lang="en-CA" sz="1400" dirty="0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2" name="Picture 4" descr="http://ekladata.com/oGEPRwORooXgU2AGKoJ4lenCfa8.jp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8"/>
          <a:stretch/>
        </p:blipFill>
        <p:spPr bwMode="auto">
          <a:xfrm>
            <a:off x="7596336" y="0"/>
            <a:ext cx="1547664" cy="139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0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465</Words>
  <Application>Microsoft Office PowerPoint</Application>
  <PresentationFormat>Affichage à l'écran (4:3)</PresentationFormat>
  <Paragraphs>105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Rotonde</vt:lpstr>
      <vt:lpstr>3.2 Activités de formation                     NON reconnues  (Révision juin 2016)</vt:lpstr>
      <vt:lpstr>Présentation PowerPoint</vt:lpstr>
      <vt:lpstr>Présentation PowerPoint</vt:lpstr>
      <vt:lpstr>Activités NON reconnues</vt:lpstr>
      <vt:lpstr>Activités NON reconnues (suite)</vt:lpstr>
      <vt:lpstr>Activités NON reconnues  (suite)</vt:lpstr>
      <vt:lpstr>Activités NON reconnues  (suite)</vt:lpstr>
      <vt:lpstr>Activités NON reconnues  (suite)</vt:lpstr>
      <vt:lpstr>Activités NON reconnues  (suite)</vt:lpstr>
      <vt:lpstr>Activités NON reconnues  (suite)</vt:lpstr>
      <vt:lpstr>Activités NON reconnues  (suite)</vt:lpstr>
    </vt:vector>
  </TitlesOfParts>
  <Company>OPIQ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Marise Tétreault</dc:creator>
  <cp:lastModifiedBy>Marie-Andrée Cova</cp:lastModifiedBy>
  <cp:revision>41</cp:revision>
  <cp:lastPrinted>2014-03-27T18:58:00Z</cp:lastPrinted>
  <dcterms:created xsi:type="dcterms:W3CDTF">2014-03-24T19:22:57Z</dcterms:created>
  <dcterms:modified xsi:type="dcterms:W3CDTF">2016-06-30T15:27:11Z</dcterms:modified>
</cp:coreProperties>
</file>